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3" r:id="rId8"/>
  </p:sldIdLst>
  <p:sldSz cx="14630400" cy="8229600"/>
  <p:notesSz cx="8229600" cy="14630400"/>
  <p:embeddedFontLst>
    <p:embeddedFont>
      <p:font typeface="Geist"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47"/>
    <a:srgbClr val="DFF4E9"/>
    <a:srgbClr val="E2F6EB"/>
    <a:srgbClr val="E4F8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878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2295882"/>
            <a:ext cx="7556421" cy="1975035"/>
          </a:xfrm>
          <a:prstGeom prst="rect">
            <a:avLst/>
          </a:prstGeom>
          <a:noFill/>
          <a:ln/>
        </p:spPr>
        <p:txBody>
          <a:bodyPr wrap="square" lIns="0" tIns="0" rIns="0" bIns="0" rtlCol="0" anchor="t"/>
          <a:lstStyle/>
          <a:p>
            <a:pPr marL="0" indent="0" algn="l">
              <a:lnSpc>
                <a:spcPts val="7700"/>
              </a:lnSpc>
              <a:buNone/>
            </a:pPr>
            <a:r>
              <a:rPr lang="en-US" sz="6150" b="1" dirty="0">
                <a:solidFill>
                  <a:srgbClr val="006747"/>
                </a:solidFill>
                <a:latin typeface="Noto Serif SC Bold"/>
              </a:rPr>
              <a:t>Man-in-the-Middle Attacks in Public Wi-Fi</a:t>
            </a:r>
          </a:p>
        </p:txBody>
      </p:sp>
      <p:sp>
        <p:nvSpPr>
          <p:cNvPr id="4" name="Text 1"/>
          <p:cNvSpPr/>
          <p:nvPr/>
        </p:nvSpPr>
        <p:spPr>
          <a:xfrm>
            <a:off x="6280190" y="5570696"/>
            <a:ext cx="7556421" cy="362903"/>
          </a:xfrm>
          <a:prstGeom prst="rect">
            <a:avLst/>
          </a:prstGeom>
          <a:noFill/>
          <a:ln/>
        </p:spPr>
        <p:txBody>
          <a:bodyPr wrap="none" lIns="0" tIns="0" rIns="0" bIns="0" rtlCol="0" anchor="t"/>
          <a:lstStyle/>
          <a:p>
            <a:pPr marL="0" indent="0" algn="l">
              <a:lnSpc>
                <a:spcPts val="2850"/>
              </a:lnSpc>
              <a:buNone/>
            </a:pPr>
            <a:r>
              <a:rPr lang="en-US" dirty="0">
                <a:solidFill>
                  <a:srgbClr val="4B4A4A"/>
                </a:solidFill>
                <a:latin typeface="Geist" pitchFamily="34" charset="0"/>
                <a:ea typeface="Geist" pitchFamily="34" charset="-122"/>
                <a:cs typeface="Geist" pitchFamily="34" charset="-120"/>
              </a:rPr>
              <a:t>Presented by: </a:t>
            </a:r>
            <a:r>
              <a:rPr lang="en-US" b="1" dirty="0">
                <a:solidFill>
                  <a:srgbClr val="4B4A4A"/>
                </a:solidFill>
                <a:latin typeface="Geist" pitchFamily="34" charset="0"/>
                <a:ea typeface="Geist" pitchFamily="34" charset="-122"/>
                <a:cs typeface="Geist" pitchFamily="34" charset="-120"/>
              </a:rPr>
              <a:t>Nazibur Rahman</a:t>
            </a:r>
            <a:r>
              <a:rPr lang="en-US" dirty="0">
                <a:solidFill>
                  <a:srgbClr val="4B4A4A"/>
                </a:solidFill>
                <a:latin typeface="Geist" pitchFamily="34" charset="0"/>
                <a:ea typeface="Geist" pitchFamily="34" charset="-122"/>
                <a:cs typeface="Geist" pitchFamily="34" charset="-120"/>
              </a:rPr>
              <a:t> | ID: 0242220005101410 | Section: 63_B</a:t>
            </a:r>
            <a:endParaRPr lang="en-US" dirty="0"/>
          </a:p>
        </p:txBody>
      </p:sp>
      <p:sp>
        <p:nvSpPr>
          <p:cNvPr id="5" name="Rectangle 4">
            <a:extLst>
              <a:ext uri="{FF2B5EF4-FFF2-40B4-BE49-F238E27FC236}">
                <a16:creationId xmlns:a16="http://schemas.microsoft.com/office/drawing/2014/main" id="{17274E6B-2ED8-4058-12B6-E2F94FFAE48D}"/>
              </a:ext>
            </a:extLst>
          </p:cNvPr>
          <p:cNvSpPr/>
          <p:nvPr/>
        </p:nvSpPr>
        <p:spPr>
          <a:xfrm>
            <a:off x="12893040" y="7743035"/>
            <a:ext cx="1638300" cy="362903"/>
          </a:xfrm>
          <a:prstGeom prst="rect">
            <a:avLst/>
          </a:prstGeom>
          <a:solidFill>
            <a:srgbClr val="DFF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72153"/>
            <a:ext cx="13042821" cy="887634"/>
          </a:xfrm>
          <a:prstGeom prst="rect">
            <a:avLst/>
          </a:prstGeom>
          <a:noFill/>
          <a:ln/>
        </p:spPr>
        <p:txBody>
          <a:bodyPr wrap="square" lIns="0" tIns="0" rIns="0" bIns="0" rtlCol="0" anchor="t"/>
          <a:lstStyle/>
          <a:p>
            <a:pPr>
              <a:lnSpc>
                <a:spcPts val="5550"/>
              </a:lnSpc>
            </a:pPr>
            <a:r>
              <a:rPr lang="en-US" sz="4800" b="1" dirty="0">
                <a:solidFill>
                  <a:srgbClr val="006747"/>
                </a:solidFill>
                <a:latin typeface="Noto Serif SC Bold"/>
              </a:rPr>
              <a:t>Man-in-the-Middle (MITM) Attacks</a:t>
            </a:r>
          </a:p>
        </p:txBody>
      </p:sp>
      <p:sp>
        <p:nvSpPr>
          <p:cNvPr id="6" name="Text 4"/>
          <p:cNvSpPr/>
          <p:nvPr/>
        </p:nvSpPr>
        <p:spPr>
          <a:xfrm>
            <a:off x="793789" y="1939208"/>
            <a:ext cx="12933362" cy="2177415"/>
          </a:xfrm>
          <a:prstGeom prst="rect">
            <a:avLst/>
          </a:prstGeom>
          <a:noFill/>
          <a:ln/>
        </p:spPr>
        <p:txBody>
          <a:bodyPr wrap="square" lIns="0" tIns="0" rIns="0" bIns="0" rtlCol="0" anchor="t"/>
          <a:lstStyle/>
          <a:p>
            <a:pPr marL="0" indent="0" algn="just">
              <a:lnSpc>
                <a:spcPts val="2850"/>
              </a:lnSpc>
              <a:buNone/>
            </a:pPr>
            <a:r>
              <a:rPr lang="en-US" sz="1750" dirty="0">
                <a:latin typeface="Geist" pitchFamily="34" charset="0"/>
                <a:ea typeface="Geist" pitchFamily="34" charset="-122"/>
                <a:cs typeface="Geist" pitchFamily="34" charset="-120"/>
              </a:rPr>
              <a:t>A cyberattack where an attacker secretly intercepts and potentially alters communication between two unsuspecting parties. The victim believes they are communicating directly. The attacker positions themselves as an invisible intermediary, allowing them to eavesdrop, capture sensitive data, or even inject malicious content into the communication stream.</a:t>
            </a:r>
          </a:p>
          <a:p>
            <a:pPr marL="0" indent="0" algn="just">
              <a:lnSpc>
                <a:spcPts val="2850"/>
              </a:lnSpc>
              <a:buNone/>
            </a:pPr>
            <a:endParaRPr lang="en-US" sz="1750" dirty="0"/>
          </a:p>
        </p:txBody>
      </p:sp>
      <p:sp>
        <p:nvSpPr>
          <p:cNvPr id="10" name="Text 8"/>
          <p:cNvSpPr/>
          <p:nvPr/>
        </p:nvSpPr>
        <p:spPr>
          <a:xfrm>
            <a:off x="5565696" y="4206835"/>
            <a:ext cx="3590330" cy="217741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7" name="Rectangle 16">
            <a:extLst>
              <a:ext uri="{FF2B5EF4-FFF2-40B4-BE49-F238E27FC236}">
                <a16:creationId xmlns:a16="http://schemas.microsoft.com/office/drawing/2014/main" id="{381FBAE7-FA67-A44A-2447-88F0C48063B0}"/>
              </a:ext>
            </a:extLst>
          </p:cNvPr>
          <p:cNvSpPr/>
          <p:nvPr/>
        </p:nvSpPr>
        <p:spPr>
          <a:xfrm>
            <a:off x="12893040" y="7743035"/>
            <a:ext cx="1638300" cy="362903"/>
          </a:xfrm>
          <a:prstGeom prst="rect">
            <a:avLst/>
          </a:prstGeom>
          <a:solidFill>
            <a:srgbClr val="DFF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Cartoon of men using a can&#10;&#10;AI-generated content may be incorrect.">
            <a:extLst>
              <a:ext uri="{FF2B5EF4-FFF2-40B4-BE49-F238E27FC236}">
                <a16:creationId xmlns:a16="http://schemas.microsoft.com/office/drawing/2014/main" id="{68F5EE88-D437-5736-CDEC-A61F15D05FD8}"/>
              </a:ext>
            </a:extLst>
          </p:cNvPr>
          <p:cNvPicPr>
            <a:picLocks noChangeAspect="1"/>
          </p:cNvPicPr>
          <p:nvPr/>
        </p:nvPicPr>
        <p:blipFill>
          <a:blip r:embed="rId3"/>
          <a:stretch>
            <a:fillRect/>
          </a:stretch>
        </p:blipFill>
        <p:spPr>
          <a:xfrm>
            <a:off x="3122342" y="2678224"/>
            <a:ext cx="8385716" cy="55904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8CBDEC-89F6-35BF-6AFB-73A6A3D41E17}"/>
              </a:ext>
            </a:extLst>
          </p:cNvPr>
          <p:cNvSpPr/>
          <p:nvPr/>
        </p:nvSpPr>
        <p:spPr>
          <a:xfrm>
            <a:off x="12893040" y="7743035"/>
            <a:ext cx="1638300" cy="362903"/>
          </a:xfrm>
          <a:prstGeom prst="rect">
            <a:avLst/>
          </a:prstGeom>
          <a:solidFill>
            <a:srgbClr val="DFF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0"/>
          <p:cNvSpPr/>
          <p:nvPr/>
        </p:nvSpPr>
        <p:spPr>
          <a:xfrm>
            <a:off x="721638" y="752173"/>
            <a:ext cx="11280577" cy="644366"/>
          </a:xfrm>
          <a:prstGeom prst="rect">
            <a:avLst/>
          </a:prstGeom>
          <a:noFill/>
          <a:ln/>
        </p:spPr>
        <p:txBody>
          <a:bodyPr wrap="none" lIns="0" tIns="0" rIns="0" bIns="0" rtlCol="0" anchor="t"/>
          <a:lstStyle/>
          <a:p>
            <a:pPr marL="0" indent="0" algn="l">
              <a:lnSpc>
                <a:spcPts val="5050"/>
              </a:lnSpc>
              <a:buNone/>
            </a:pPr>
            <a:r>
              <a:rPr lang="en-US" sz="3800" b="1" dirty="0">
                <a:solidFill>
                  <a:srgbClr val="006747"/>
                </a:solidFill>
                <a:latin typeface="Noto Serif SC Bold" pitchFamily="34" charset="0"/>
                <a:ea typeface="Noto Serif SC Bold" pitchFamily="34" charset="-122"/>
                <a:cs typeface="Noto Serif SC Bold" pitchFamily="34" charset="-120"/>
              </a:rPr>
              <a:t>Why Public Wi-Fi Networks Are Vulnerable!</a:t>
            </a:r>
            <a:endParaRPr lang="en-US" sz="3800" dirty="0"/>
          </a:p>
        </p:txBody>
      </p:sp>
      <p:sp>
        <p:nvSpPr>
          <p:cNvPr id="3" name="Text 1"/>
          <p:cNvSpPr/>
          <p:nvPr/>
        </p:nvSpPr>
        <p:spPr>
          <a:xfrm>
            <a:off x="721638" y="1810222"/>
            <a:ext cx="8653856" cy="659844"/>
          </a:xfrm>
          <a:prstGeom prst="rect">
            <a:avLst/>
          </a:prstGeom>
          <a:noFill/>
          <a:ln/>
        </p:spPr>
        <p:txBody>
          <a:bodyPr wrap="square" lIns="0" tIns="0" rIns="0" bIns="0" rtlCol="0" anchor="t"/>
          <a:lstStyle/>
          <a:p>
            <a:pPr marL="0" indent="0" algn="just">
              <a:lnSpc>
                <a:spcPts val="2550"/>
              </a:lnSpc>
              <a:buNone/>
            </a:pPr>
            <a:r>
              <a:rPr lang="en-US" sz="2000" dirty="0">
                <a:latin typeface="Geist" pitchFamily="34" charset="0"/>
                <a:ea typeface="Geist" pitchFamily="34" charset="-122"/>
                <a:cs typeface="Geist" pitchFamily="34" charset="-120"/>
              </a:rPr>
              <a:t>Public Wi-Fi networks inherently pose a greater risk due to several fundamental security weaknesses that attackers can exploit:</a:t>
            </a:r>
            <a:endParaRPr lang="en-US" sz="2000" dirty="0"/>
          </a:p>
        </p:txBody>
      </p:sp>
      <p:sp>
        <p:nvSpPr>
          <p:cNvPr id="4" name="Text 2"/>
          <p:cNvSpPr/>
          <p:nvPr/>
        </p:nvSpPr>
        <p:spPr>
          <a:xfrm>
            <a:off x="721638" y="2933361"/>
            <a:ext cx="7739456" cy="659844"/>
          </a:xfrm>
          <a:prstGeom prst="rect">
            <a:avLst/>
          </a:prstGeom>
          <a:noFill/>
          <a:ln/>
        </p:spPr>
        <p:txBody>
          <a:bodyPr wrap="square" lIns="0" tIns="0" rIns="0" bIns="0" rtlCol="0" anchor="t"/>
          <a:lstStyle/>
          <a:p>
            <a:pPr marL="342900" indent="-342900" algn="just">
              <a:lnSpc>
                <a:spcPts val="2550"/>
              </a:lnSpc>
              <a:buSzPct val="100000"/>
              <a:buChar char="•"/>
            </a:pPr>
            <a:r>
              <a:rPr lang="en-US" sz="2000" b="1" dirty="0">
                <a:latin typeface="Geist" pitchFamily="34" charset="0"/>
                <a:ea typeface="Geist" pitchFamily="34" charset="-122"/>
                <a:cs typeface="Geist" pitchFamily="34" charset="-120"/>
              </a:rPr>
              <a:t>Lack of Encryption:</a:t>
            </a:r>
            <a:r>
              <a:rPr lang="en-US" sz="2000" dirty="0">
                <a:latin typeface="Geist" pitchFamily="34" charset="0"/>
                <a:ea typeface="Geist" pitchFamily="34" charset="-122"/>
                <a:cs typeface="Geist" pitchFamily="34" charset="-120"/>
              </a:rPr>
              <a:t> Many open networks transmit data without encryption, making it easy for attackers to intercept.</a:t>
            </a:r>
            <a:endParaRPr lang="en-US" sz="2000" dirty="0"/>
          </a:p>
        </p:txBody>
      </p:sp>
      <p:sp>
        <p:nvSpPr>
          <p:cNvPr id="5" name="Text 3"/>
          <p:cNvSpPr/>
          <p:nvPr/>
        </p:nvSpPr>
        <p:spPr>
          <a:xfrm>
            <a:off x="721638" y="3954722"/>
            <a:ext cx="7739456" cy="989767"/>
          </a:xfrm>
          <a:prstGeom prst="rect">
            <a:avLst/>
          </a:prstGeom>
          <a:noFill/>
          <a:ln/>
        </p:spPr>
        <p:txBody>
          <a:bodyPr wrap="square" lIns="0" tIns="0" rIns="0" bIns="0" rtlCol="0" anchor="t"/>
          <a:lstStyle/>
          <a:p>
            <a:pPr marL="342900" indent="-342900" algn="just">
              <a:lnSpc>
                <a:spcPts val="2550"/>
              </a:lnSpc>
              <a:buSzPct val="100000"/>
              <a:buChar char="•"/>
            </a:pPr>
            <a:r>
              <a:rPr lang="en-US" sz="2000" b="1" dirty="0">
                <a:latin typeface="Geist" pitchFamily="34" charset="0"/>
                <a:ea typeface="Geist" pitchFamily="34" charset="-122"/>
                <a:cs typeface="Geist" pitchFamily="34" charset="-120"/>
              </a:rPr>
              <a:t>No User Authentication:</a:t>
            </a:r>
            <a:r>
              <a:rPr lang="en-US" sz="2000" dirty="0">
                <a:latin typeface="Geist" pitchFamily="34" charset="0"/>
                <a:ea typeface="Geist" pitchFamily="34" charset="-122"/>
                <a:cs typeface="Geist" pitchFamily="34" charset="-120"/>
              </a:rPr>
              <a:t> These networks often lack robust user authentication, allowing anyone to join and potentially monitor traffic.</a:t>
            </a:r>
            <a:endParaRPr lang="en-US" sz="2000" dirty="0"/>
          </a:p>
        </p:txBody>
      </p:sp>
      <p:sp>
        <p:nvSpPr>
          <p:cNvPr id="6" name="Text 4"/>
          <p:cNvSpPr/>
          <p:nvPr/>
        </p:nvSpPr>
        <p:spPr>
          <a:xfrm>
            <a:off x="721638" y="5306006"/>
            <a:ext cx="7079699" cy="989767"/>
          </a:xfrm>
          <a:prstGeom prst="rect">
            <a:avLst/>
          </a:prstGeom>
          <a:noFill/>
          <a:ln/>
        </p:spPr>
        <p:txBody>
          <a:bodyPr wrap="square" lIns="0" tIns="0" rIns="0" bIns="0" rtlCol="0" anchor="t"/>
          <a:lstStyle/>
          <a:p>
            <a:pPr marL="342900" indent="-342900" algn="just">
              <a:lnSpc>
                <a:spcPts val="2550"/>
              </a:lnSpc>
              <a:buSzPct val="100000"/>
              <a:buChar char="•"/>
            </a:pPr>
            <a:r>
              <a:rPr lang="en-US" sz="2000" b="1" dirty="0">
                <a:latin typeface="Geist" pitchFamily="34" charset="0"/>
                <a:ea typeface="Geist" pitchFamily="34" charset="-122"/>
                <a:cs typeface="Geist" pitchFamily="34" charset="-120"/>
              </a:rPr>
              <a:t>Shared Network Access:</a:t>
            </a:r>
            <a:r>
              <a:rPr lang="en-US" sz="2000" dirty="0">
                <a:latin typeface="Geist" pitchFamily="34" charset="0"/>
                <a:ea typeface="Geist" pitchFamily="34" charset="-122"/>
                <a:cs typeface="Geist" pitchFamily="34" charset="-120"/>
              </a:rPr>
              <a:t> All devices on the network share the same access, enabling attackers to scan for vulnerabilities or impersonate legitimate network components.</a:t>
            </a:r>
            <a:endParaRPr lang="en-US" sz="2000" dirty="0"/>
          </a:p>
        </p:txBody>
      </p:sp>
      <p:sp>
        <p:nvSpPr>
          <p:cNvPr id="11" name="Parallelogram 10">
            <a:extLst>
              <a:ext uri="{FF2B5EF4-FFF2-40B4-BE49-F238E27FC236}">
                <a16:creationId xmlns:a16="http://schemas.microsoft.com/office/drawing/2014/main" id="{74F871DF-4DA6-D9E2-220E-8CA81E9DC66D}"/>
              </a:ext>
            </a:extLst>
          </p:cNvPr>
          <p:cNvSpPr/>
          <p:nvPr/>
        </p:nvSpPr>
        <p:spPr>
          <a:xfrm>
            <a:off x="7893934" y="-119"/>
            <a:ext cx="6747475" cy="8271350"/>
          </a:xfrm>
          <a:custGeom>
            <a:avLst/>
            <a:gdLst>
              <a:gd name="connsiteX0" fmla="*/ 0 w 7704236"/>
              <a:gd name="connsiteY0" fmla="*/ 8229719 h 8229719"/>
              <a:gd name="connsiteX1" fmla="*/ 1926059 w 7704236"/>
              <a:gd name="connsiteY1" fmla="*/ 0 h 8229719"/>
              <a:gd name="connsiteX2" fmla="*/ 7704236 w 7704236"/>
              <a:gd name="connsiteY2" fmla="*/ 0 h 8229719"/>
              <a:gd name="connsiteX3" fmla="*/ 5778177 w 7704236"/>
              <a:gd name="connsiteY3" fmla="*/ 8229719 h 8229719"/>
              <a:gd name="connsiteX4" fmla="*/ 0 w 7704236"/>
              <a:gd name="connsiteY4" fmla="*/ 8229719 h 8229719"/>
              <a:gd name="connsiteX0" fmla="*/ 0 w 6683156"/>
              <a:gd name="connsiteY0" fmla="*/ 8229719 h 8229719"/>
              <a:gd name="connsiteX1" fmla="*/ 1926059 w 6683156"/>
              <a:gd name="connsiteY1" fmla="*/ 0 h 8229719"/>
              <a:gd name="connsiteX2" fmla="*/ 6683156 w 6683156"/>
              <a:gd name="connsiteY2" fmla="*/ 15240 h 8229719"/>
              <a:gd name="connsiteX3" fmla="*/ 5778177 w 6683156"/>
              <a:gd name="connsiteY3" fmla="*/ 8229719 h 8229719"/>
              <a:gd name="connsiteX4" fmla="*/ 0 w 6683156"/>
              <a:gd name="connsiteY4" fmla="*/ 8229719 h 8229719"/>
              <a:gd name="connsiteX0" fmla="*/ 0 w 6180236"/>
              <a:gd name="connsiteY0" fmla="*/ 8229719 h 8229719"/>
              <a:gd name="connsiteX1" fmla="*/ 1926059 w 6180236"/>
              <a:gd name="connsiteY1" fmla="*/ 0 h 8229719"/>
              <a:gd name="connsiteX2" fmla="*/ 6180236 w 6180236"/>
              <a:gd name="connsiteY2" fmla="*/ 198120 h 8229719"/>
              <a:gd name="connsiteX3" fmla="*/ 5778177 w 6180236"/>
              <a:gd name="connsiteY3" fmla="*/ 8229719 h 8229719"/>
              <a:gd name="connsiteX4" fmla="*/ 0 w 6180236"/>
              <a:gd name="connsiteY4" fmla="*/ 8229719 h 8229719"/>
              <a:gd name="connsiteX0" fmla="*/ 0 w 5778177"/>
              <a:gd name="connsiteY0" fmla="*/ 8229719 h 8229719"/>
              <a:gd name="connsiteX1" fmla="*/ 1926059 w 5778177"/>
              <a:gd name="connsiteY1" fmla="*/ 0 h 8229719"/>
              <a:gd name="connsiteX2" fmla="*/ 5235356 w 5778177"/>
              <a:gd name="connsiteY2" fmla="*/ 0 h 8229719"/>
              <a:gd name="connsiteX3" fmla="*/ 5778177 w 5778177"/>
              <a:gd name="connsiteY3" fmla="*/ 8229719 h 8229719"/>
              <a:gd name="connsiteX4" fmla="*/ 0 w 5778177"/>
              <a:gd name="connsiteY4" fmla="*/ 8229719 h 8229719"/>
              <a:gd name="connsiteX0" fmla="*/ 0 w 5235356"/>
              <a:gd name="connsiteY0" fmla="*/ 8229719 h 8229719"/>
              <a:gd name="connsiteX1" fmla="*/ 1926059 w 5235356"/>
              <a:gd name="connsiteY1" fmla="*/ 0 h 8229719"/>
              <a:gd name="connsiteX2" fmla="*/ 5235356 w 5235356"/>
              <a:gd name="connsiteY2" fmla="*/ 0 h 8229719"/>
              <a:gd name="connsiteX3" fmla="*/ 4741857 w 5235356"/>
              <a:gd name="connsiteY3" fmla="*/ 8092559 h 8229719"/>
              <a:gd name="connsiteX4" fmla="*/ 0 w 5235356"/>
              <a:gd name="connsiteY4" fmla="*/ 8229719 h 8229719"/>
              <a:gd name="connsiteX0" fmla="*/ 0 w 5244777"/>
              <a:gd name="connsiteY0" fmla="*/ 8229719 h 8260199"/>
              <a:gd name="connsiteX1" fmla="*/ 1926059 w 5244777"/>
              <a:gd name="connsiteY1" fmla="*/ 0 h 8260199"/>
              <a:gd name="connsiteX2" fmla="*/ 5235356 w 5244777"/>
              <a:gd name="connsiteY2" fmla="*/ 0 h 8260199"/>
              <a:gd name="connsiteX3" fmla="*/ 5244777 w 5244777"/>
              <a:gd name="connsiteY3" fmla="*/ 8260199 h 8260199"/>
              <a:gd name="connsiteX4" fmla="*/ 0 w 5244777"/>
              <a:gd name="connsiteY4" fmla="*/ 8229719 h 8260199"/>
              <a:gd name="connsiteX0" fmla="*/ 0 w 5244777"/>
              <a:gd name="connsiteY0" fmla="*/ 8229719 h 8260199"/>
              <a:gd name="connsiteX1" fmla="*/ 1926059 w 5244777"/>
              <a:gd name="connsiteY1" fmla="*/ 0 h 8260199"/>
              <a:gd name="connsiteX2" fmla="*/ 4961036 w 5244777"/>
              <a:gd name="connsiteY2" fmla="*/ 254000 h 8260199"/>
              <a:gd name="connsiteX3" fmla="*/ 5244777 w 5244777"/>
              <a:gd name="connsiteY3" fmla="*/ 8260199 h 8260199"/>
              <a:gd name="connsiteX4" fmla="*/ 0 w 5244777"/>
              <a:gd name="connsiteY4" fmla="*/ 8229719 h 8260199"/>
              <a:gd name="connsiteX0" fmla="*/ 0 w 5266087"/>
              <a:gd name="connsiteY0" fmla="*/ 8229719 h 8260199"/>
              <a:gd name="connsiteX1" fmla="*/ 1926059 w 5266087"/>
              <a:gd name="connsiteY1" fmla="*/ 0 h 8260199"/>
              <a:gd name="connsiteX2" fmla="*/ 5265836 w 5266087"/>
              <a:gd name="connsiteY2" fmla="*/ 20320 h 8260199"/>
              <a:gd name="connsiteX3" fmla="*/ 5244777 w 5266087"/>
              <a:gd name="connsiteY3" fmla="*/ 8260199 h 8260199"/>
              <a:gd name="connsiteX4" fmla="*/ 0 w 5266087"/>
              <a:gd name="connsiteY4" fmla="*/ 8229719 h 8260199"/>
              <a:gd name="connsiteX0" fmla="*/ 0 w 5265868"/>
              <a:gd name="connsiteY0" fmla="*/ 8229719 h 8229719"/>
              <a:gd name="connsiteX1" fmla="*/ 1926059 w 5265868"/>
              <a:gd name="connsiteY1" fmla="*/ 0 h 8229719"/>
              <a:gd name="connsiteX2" fmla="*/ 5265836 w 5265868"/>
              <a:gd name="connsiteY2" fmla="*/ 20320 h 8229719"/>
              <a:gd name="connsiteX3" fmla="*/ 5045842 w 5265868"/>
              <a:gd name="connsiteY3" fmla="*/ 8193292 h 8229719"/>
              <a:gd name="connsiteX4" fmla="*/ 0 w 5265868"/>
              <a:gd name="connsiteY4" fmla="*/ 8229719 h 8229719"/>
              <a:gd name="connsiteX0" fmla="*/ 0 w 5276188"/>
              <a:gd name="connsiteY0" fmla="*/ 8229719 h 8271350"/>
              <a:gd name="connsiteX1" fmla="*/ 1926059 w 5276188"/>
              <a:gd name="connsiteY1" fmla="*/ 0 h 8271350"/>
              <a:gd name="connsiteX2" fmla="*/ 5265836 w 5276188"/>
              <a:gd name="connsiteY2" fmla="*/ 20320 h 8271350"/>
              <a:gd name="connsiteX3" fmla="*/ 5276188 w 5276188"/>
              <a:gd name="connsiteY3" fmla="*/ 8271350 h 8271350"/>
              <a:gd name="connsiteX4" fmla="*/ 0 w 5276188"/>
              <a:gd name="connsiteY4" fmla="*/ 8229719 h 827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6188" h="8271350">
                <a:moveTo>
                  <a:pt x="0" y="8229719"/>
                </a:moveTo>
                <a:lnTo>
                  <a:pt x="1926059" y="0"/>
                </a:lnTo>
                <a:lnTo>
                  <a:pt x="5265836" y="20320"/>
                </a:lnTo>
                <a:cubicBezTo>
                  <a:pt x="5268976" y="2773720"/>
                  <a:pt x="5273048" y="5517950"/>
                  <a:pt x="5276188" y="8271350"/>
                </a:cubicBezTo>
                <a:lnTo>
                  <a:pt x="0" y="8229719"/>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35330"/>
            <a:ext cx="12705398" cy="708779"/>
          </a:xfrm>
          <a:prstGeom prst="rect">
            <a:avLst/>
          </a:prstGeom>
          <a:noFill/>
          <a:ln/>
        </p:spPr>
        <p:txBody>
          <a:bodyPr wrap="none" lIns="0" tIns="0" rIns="0" bIns="0" rtlCol="0" anchor="t"/>
          <a:lstStyle/>
          <a:p>
            <a:pPr marL="0" indent="0" algn="l">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How a MITM Attack Unfolds on Public Wi-Fi</a:t>
            </a:r>
            <a:endParaRPr lang="en-US" sz="4450" dirty="0"/>
          </a:p>
        </p:txBody>
      </p:sp>
      <p:sp>
        <p:nvSpPr>
          <p:cNvPr id="3" name="Shape 1"/>
          <p:cNvSpPr/>
          <p:nvPr/>
        </p:nvSpPr>
        <p:spPr>
          <a:xfrm>
            <a:off x="793790" y="1897737"/>
            <a:ext cx="6436400" cy="680442"/>
          </a:xfrm>
          <a:prstGeom prst="roundRect">
            <a:avLst>
              <a:gd name="adj" fmla="val 480029"/>
            </a:avLst>
          </a:prstGeom>
          <a:solidFill>
            <a:srgbClr val="D1EFE4"/>
          </a:solidFill>
          <a:ln w="7620">
            <a:solidFill>
              <a:srgbClr val="B7D5CA"/>
            </a:solidFill>
            <a:prstDash val="solid"/>
          </a:ln>
        </p:spPr>
        <p:txBody>
          <a:bodyPr/>
          <a:lstStyle/>
          <a:p>
            <a:endParaRPr lang="en-US"/>
          </a:p>
        </p:txBody>
      </p:sp>
      <p:sp>
        <p:nvSpPr>
          <p:cNvPr id="4" name="Text 2"/>
          <p:cNvSpPr/>
          <p:nvPr/>
        </p:nvSpPr>
        <p:spPr>
          <a:xfrm>
            <a:off x="3841909" y="2025253"/>
            <a:ext cx="340162" cy="425291"/>
          </a:xfrm>
          <a:prstGeom prst="rect">
            <a:avLst/>
          </a:prstGeom>
          <a:noFill/>
          <a:ln/>
        </p:spPr>
        <p:txBody>
          <a:bodyPr wrap="none" lIns="0" tIns="0" rIns="0" bIns="0" rtlCol="0" anchor="t"/>
          <a:lstStyle/>
          <a:p>
            <a:pPr marL="0" indent="0" algn="l">
              <a:lnSpc>
                <a:spcPts val="2650"/>
              </a:lnSpc>
              <a:buNone/>
            </a:pPr>
            <a:r>
              <a:rPr lang="en-US" sz="2650" b="1" dirty="0">
                <a:solidFill>
                  <a:srgbClr val="4B4A4A"/>
                </a:solidFill>
                <a:latin typeface="Noto Serif SC Bold" pitchFamily="34" charset="0"/>
                <a:ea typeface="Noto Serif SC Bold" pitchFamily="34" charset="-122"/>
                <a:cs typeface="Noto Serif SC Bold" pitchFamily="34" charset="-120"/>
              </a:rPr>
              <a:t>1</a:t>
            </a:r>
            <a:endParaRPr lang="en-US" sz="2650" dirty="0"/>
          </a:p>
        </p:txBody>
      </p:sp>
      <p:sp>
        <p:nvSpPr>
          <p:cNvPr id="5" name="Text 3"/>
          <p:cNvSpPr/>
          <p:nvPr/>
        </p:nvSpPr>
        <p:spPr>
          <a:xfrm>
            <a:off x="1020604" y="28049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Victim Connects</a:t>
            </a:r>
            <a:endParaRPr lang="en-US" sz="2200" dirty="0"/>
          </a:p>
        </p:txBody>
      </p:sp>
      <p:sp>
        <p:nvSpPr>
          <p:cNvPr id="6" name="Text 4"/>
          <p:cNvSpPr/>
          <p:nvPr/>
        </p:nvSpPr>
        <p:spPr>
          <a:xfrm>
            <a:off x="1020604" y="3295412"/>
            <a:ext cx="5982772" cy="725805"/>
          </a:xfrm>
          <a:prstGeom prst="rect">
            <a:avLst/>
          </a:prstGeom>
          <a:noFill/>
          <a:ln/>
        </p:spPr>
        <p:txBody>
          <a:bodyPr wrap="square" lIns="0" tIns="0" rIns="0" bIns="0" rtlCol="0" anchor="t"/>
          <a:lstStyle/>
          <a:p>
            <a:pPr marL="0" indent="0" algn="l">
              <a:lnSpc>
                <a:spcPts val="2850"/>
              </a:lnSpc>
              <a:buNone/>
            </a:pPr>
            <a:r>
              <a:rPr lang="en-US" sz="1750" dirty="0">
                <a:latin typeface="Geist" pitchFamily="34" charset="0"/>
                <a:ea typeface="Geist" pitchFamily="34" charset="-122"/>
                <a:cs typeface="Geist" pitchFamily="34" charset="-120"/>
              </a:rPr>
              <a:t>A user connects to a seemingly legitimate public Wi-Fi network, such as "Free_Cafe_WiFi."</a:t>
            </a:r>
            <a:endParaRPr lang="en-US" sz="1750" dirty="0"/>
          </a:p>
        </p:txBody>
      </p:sp>
      <p:sp>
        <p:nvSpPr>
          <p:cNvPr id="7" name="Shape 5"/>
          <p:cNvSpPr/>
          <p:nvPr/>
        </p:nvSpPr>
        <p:spPr>
          <a:xfrm>
            <a:off x="7400211" y="1897737"/>
            <a:ext cx="6436400" cy="680442"/>
          </a:xfrm>
          <a:prstGeom prst="roundRect">
            <a:avLst>
              <a:gd name="adj" fmla="val 480029"/>
            </a:avLst>
          </a:prstGeom>
          <a:solidFill>
            <a:srgbClr val="D1EFE4"/>
          </a:solidFill>
          <a:ln w="7620">
            <a:solidFill>
              <a:srgbClr val="B7D5CA"/>
            </a:solidFill>
            <a:prstDash val="solid"/>
          </a:ln>
        </p:spPr>
        <p:txBody>
          <a:bodyPr/>
          <a:lstStyle/>
          <a:p>
            <a:endParaRPr lang="en-US"/>
          </a:p>
        </p:txBody>
      </p:sp>
      <p:sp>
        <p:nvSpPr>
          <p:cNvPr id="8" name="Text 6"/>
          <p:cNvSpPr/>
          <p:nvPr/>
        </p:nvSpPr>
        <p:spPr>
          <a:xfrm>
            <a:off x="10448330" y="2025253"/>
            <a:ext cx="340162" cy="425291"/>
          </a:xfrm>
          <a:prstGeom prst="rect">
            <a:avLst/>
          </a:prstGeom>
          <a:noFill/>
          <a:ln/>
        </p:spPr>
        <p:txBody>
          <a:bodyPr wrap="none" lIns="0" tIns="0" rIns="0" bIns="0" rtlCol="0" anchor="t"/>
          <a:lstStyle/>
          <a:p>
            <a:pPr marL="0" indent="0" algn="l">
              <a:lnSpc>
                <a:spcPts val="2650"/>
              </a:lnSpc>
              <a:buNone/>
            </a:pPr>
            <a:r>
              <a:rPr lang="en-US" sz="2650" b="1" dirty="0">
                <a:solidFill>
                  <a:srgbClr val="4B4A4A"/>
                </a:solidFill>
                <a:latin typeface="Noto Serif SC Bold" pitchFamily="34" charset="0"/>
                <a:ea typeface="Noto Serif SC Bold" pitchFamily="34" charset="-122"/>
                <a:cs typeface="Noto Serif SC Bold" pitchFamily="34" charset="-120"/>
              </a:rPr>
              <a:t>2</a:t>
            </a:r>
            <a:endParaRPr lang="en-US" sz="2650" dirty="0"/>
          </a:p>
        </p:txBody>
      </p:sp>
      <p:sp>
        <p:nvSpPr>
          <p:cNvPr id="9" name="Text 7"/>
          <p:cNvSpPr/>
          <p:nvPr/>
        </p:nvSpPr>
        <p:spPr>
          <a:xfrm>
            <a:off x="7627025" y="2804993"/>
            <a:ext cx="2848808"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Attacker Intervenes</a:t>
            </a:r>
            <a:endParaRPr lang="en-US" sz="2200" dirty="0"/>
          </a:p>
        </p:txBody>
      </p:sp>
      <p:sp>
        <p:nvSpPr>
          <p:cNvPr id="10" name="Text 8"/>
          <p:cNvSpPr/>
          <p:nvPr/>
        </p:nvSpPr>
        <p:spPr>
          <a:xfrm>
            <a:off x="7627025" y="3295412"/>
            <a:ext cx="5982772" cy="1088708"/>
          </a:xfrm>
          <a:prstGeom prst="rect">
            <a:avLst/>
          </a:prstGeom>
          <a:noFill/>
          <a:ln/>
        </p:spPr>
        <p:txBody>
          <a:bodyPr wrap="square" lIns="0" tIns="0" rIns="0" bIns="0" rtlCol="0" anchor="t"/>
          <a:lstStyle/>
          <a:p>
            <a:pPr marL="0" indent="0" algn="l">
              <a:lnSpc>
                <a:spcPts val="2850"/>
              </a:lnSpc>
              <a:buNone/>
            </a:pPr>
            <a:r>
              <a:rPr lang="en-US" sz="1750" dirty="0">
                <a:latin typeface="Geist" pitchFamily="34" charset="0"/>
                <a:ea typeface="Geist" pitchFamily="34" charset="-122"/>
                <a:cs typeface="Geist" pitchFamily="34" charset="-120"/>
              </a:rPr>
              <a:t>The attacker positions themselves between the victim's device and the legitimate Wi-Fi router, often through ARP spoofing or by setting up an "Evil Twin" hotspot.</a:t>
            </a:r>
            <a:endParaRPr lang="en-US" sz="1750" dirty="0"/>
          </a:p>
        </p:txBody>
      </p:sp>
      <p:sp>
        <p:nvSpPr>
          <p:cNvPr id="11" name="Shape 9"/>
          <p:cNvSpPr/>
          <p:nvPr/>
        </p:nvSpPr>
        <p:spPr>
          <a:xfrm>
            <a:off x="793790" y="4780955"/>
            <a:ext cx="6436400" cy="680442"/>
          </a:xfrm>
          <a:prstGeom prst="roundRect">
            <a:avLst>
              <a:gd name="adj" fmla="val 480029"/>
            </a:avLst>
          </a:prstGeom>
          <a:solidFill>
            <a:srgbClr val="D1EFE4"/>
          </a:solidFill>
          <a:ln w="7620">
            <a:solidFill>
              <a:srgbClr val="B7D5CA"/>
            </a:solidFill>
            <a:prstDash val="solid"/>
          </a:ln>
        </p:spPr>
        <p:txBody>
          <a:bodyPr/>
          <a:lstStyle/>
          <a:p>
            <a:endParaRPr lang="en-US"/>
          </a:p>
        </p:txBody>
      </p:sp>
      <p:sp>
        <p:nvSpPr>
          <p:cNvPr id="12" name="Text 10"/>
          <p:cNvSpPr/>
          <p:nvPr/>
        </p:nvSpPr>
        <p:spPr>
          <a:xfrm>
            <a:off x="3841909" y="4908471"/>
            <a:ext cx="340162" cy="425291"/>
          </a:xfrm>
          <a:prstGeom prst="rect">
            <a:avLst/>
          </a:prstGeom>
          <a:noFill/>
          <a:ln/>
        </p:spPr>
        <p:txBody>
          <a:bodyPr wrap="none" lIns="0" tIns="0" rIns="0" bIns="0" rtlCol="0" anchor="t"/>
          <a:lstStyle/>
          <a:p>
            <a:pPr marL="0" indent="0" algn="l">
              <a:lnSpc>
                <a:spcPts val="2650"/>
              </a:lnSpc>
              <a:buNone/>
            </a:pPr>
            <a:r>
              <a:rPr lang="en-US" sz="2650" b="1" dirty="0">
                <a:solidFill>
                  <a:srgbClr val="4B4A4A"/>
                </a:solidFill>
                <a:latin typeface="Noto Serif SC Bold" pitchFamily="34" charset="0"/>
                <a:ea typeface="Noto Serif SC Bold" pitchFamily="34" charset="-122"/>
                <a:cs typeface="Noto Serif SC Bold" pitchFamily="34" charset="-120"/>
              </a:rPr>
              <a:t>3</a:t>
            </a:r>
            <a:endParaRPr lang="en-US" sz="2650" dirty="0"/>
          </a:p>
        </p:txBody>
      </p:sp>
      <p:sp>
        <p:nvSpPr>
          <p:cNvPr id="13" name="Text 11"/>
          <p:cNvSpPr/>
          <p:nvPr/>
        </p:nvSpPr>
        <p:spPr>
          <a:xfrm>
            <a:off x="1020604" y="5688211"/>
            <a:ext cx="2866311"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Traffic Interception</a:t>
            </a:r>
            <a:endParaRPr lang="en-US" sz="2200" dirty="0"/>
          </a:p>
        </p:txBody>
      </p:sp>
      <p:sp>
        <p:nvSpPr>
          <p:cNvPr id="14" name="Text 12"/>
          <p:cNvSpPr/>
          <p:nvPr/>
        </p:nvSpPr>
        <p:spPr>
          <a:xfrm>
            <a:off x="1020604" y="6178629"/>
            <a:ext cx="5982772" cy="1088708"/>
          </a:xfrm>
          <a:prstGeom prst="rect">
            <a:avLst/>
          </a:prstGeom>
          <a:noFill/>
          <a:ln/>
        </p:spPr>
        <p:txBody>
          <a:bodyPr wrap="square" lIns="0" tIns="0" rIns="0" bIns="0" rtlCol="0" anchor="t"/>
          <a:lstStyle/>
          <a:p>
            <a:pPr marL="0" indent="0" algn="l">
              <a:lnSpc>
                <a:spcPts val="2850"/>
              </a:lnSpc>
              <a:buNone/>
            </a:pPr>
            <a:r>
              <a:rPr lang="en-US" sz="1750" dirty="0">
                <a:latin typeface="Geist" pitchFamily="34" charset="0"/>
                <a:ea typeface="Geist" pitchFamily="34" charset="-122"/>
                <a:cs typeface="Geist" pitchFamily="34" charset="-120"/>
              </a:rPr>
              <a:t>All data exchanged between the victim and the internet (e.g., login credentials, messages, browsing history) passes through the attacker's device.</a:t>
            </a:r>
            <a:endParaRPr lang="en-US" sz="1750" dirty="0"/>
          </a:p>
        </p:txBody>
      </p:sp>
      <p:sp>
        <p:nvSpPr>
          <p:cNvPr id="15" name="Shape 13"/>
          <p:cNvSpPr/>
          <p:nvPr/>
        </p:nvSpPr>
        <p:spPr>
          <a:xfrm>
            <a:off x="7400211" y="4780955"/>
            <a:ext cx="6436400" cy="680442"/>
          </a:xfrm>
          <a:prstGeom prst="roundRect">
            <a:avLst>
              <a:gd name="adj" fmla="val 480029"/>
            </a:avLst>
          </a:prstGeom>
          <a:solidFill>
            <a:srgbClr val="D1EFE4"/>
          </a:solidFill>
          <a:ln w="7620">
            <a:solidFill>
              <a:srgbClr val="B7D5CA"/>
            </a:solidFill>
            <a:prstDash val="solid"/>
          </a:ln>
        </p:spPr>
        <p:txBody>
          <a:bodyPr/>
          <a:lstStyle/>
          <a:p>
            <a:endParaRPr lang="en-US"/>
          </a:p>
        </p:txBody>
      </p:sp>
      <p:sp>
        <p:nvSpPr>
          <p:cNvPr id="16" name="Text 14"/>
          <p:cNvSpPr/>
          <p:nvPr/>
        </p:nvSpPr>
        <p:spPr>
          <a:xfrm>
            <a:off x="10448330" y="4908471"/>
            <a:ext cx="340162" cy="425291"/>
          </a:xfrm>
          <a:prstGeom prst="rect">
            <a:avLst/>
          </a:prstGeom>
          <a:noFill/>
          <a:ln/>
        </p:spPr>
        <p:txBody>
          <a:bodyPr wrap="none" lIns="0" tIns="0" rIns="0" bIns="0" rtlCol="0" anchor="t"/>
          <a:lstStyle/>
          <a:p>
            <a:pPr marL="0" indent="0" algn="l">
              <a:lnSpc>
                <a:spcPts val="2650"/>
              </a:lnSpc>
              <a:buNone/>
            </a:pPr>
            <a:r>
              <a:rPr lang="en-US" sz="2650" b="1" dirty="0">
                <a:solidFill>
                  <a:srgbClr val="4B4A4A"/>
                </a:solidFill>
                <a:latin typeface="Noto Serif SC Bold" pitchFamily="34" charset="0"/>
                <a:ea typeface="Noto Serif SC Bold" pitchFamily="34" charset="-122"/>
                <a:cs typeface="Noto Serif SC Bold" pitchFamily="34" charset="-120"/>
              </a:rPr>
              <a:t>4</a:t>
            </a:r>
            <a:endParaRPr lang="en-US" sz="2650" dirty="0"/>
          </a:p>
        </p:txBody>
      </p:sp>
      <p:sp>
        <p:nvSpPr>
          <p:cNvPr id="17" name="Text 15"/>
          <p:cNvSpPr/>
          <p:nvPr/>
        </p:nvSpPr>
        <p:spPr>
          <a:xfrm>
            <a:off x="7627025" y="568821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Data Compromise</a:t>
            </a:r>
            <a:endParaRPr lang="en-US" sz="2200" dirty="0"/>
          </a:p>
        </p:txBody>
      </p:sp>
      <p:sp>
        <p:nvSpPr>
          <p:cNvPr id="18" name="Text 16"/>
          <p:cNvSpPr/>
          <p:nvPr/>
        </p:nvSpPr>
        <p:spPr>
          <a:xfrm>
            <a:off x="7627025" y="6178629"/>
            <a:ext cx="5982772" cy="1088708"/>
          </a:xfrm>
          <a:prstGeom prst="rect">
            <a:avLst/>
          </a:prstGeom>
          <a:noFill/>
          <a:ln/>
        </p:spPr>
        <p:txBody>
          <a:bodyPr wrap="square" lIns="0" tIns="0" rIns="0" bIns="0" rtlCol="0" anchor="t"/>
          <a:lstStyle/>
          <a:p>
            <a:pPr marL="0" indent="0" algn="l">
              <a:lnSpc>
                <a:spcPts val="2850"/>
              </a:lnSpc>
              <a:buNone/>
            </a:pPr>
            <a:r>
              <a:rPr lang="en-US" sz="1750" dirty="0">
                <a:latin typeface="Geist" pitchFamily="34" charset="0"/>
                <a:ea typeface="Geist" pitchFamily="34" charset="-122"/>
                <a:cs typeface="Geist" pitchFamily="34" charset="-120"/>
              </a:rPr>
              <a:t>The attacker can now steal, alter, or inject malicious content into the intercepted traffic without either party knowing, leading to data breaches or financial fraud.</a:t>
            </a:r>
            <a:endParaRPr lang="en-US" sz="1750" dirty="0"/>
          </a:p>
        </p:txBody>
      </p:sp>
      <p:sp>
        <p:nvSpPr>
          <p:cNvPr id="20" name="Rectangle 19">
            <a:extLst>
              <a:ext uri="{FF2B5EF4-FFF2-40B4-BE49-F238E27FC236}">
                <a16:creationId xmlns:a16="http://schemas.microsoft.com/office/drawing/2014/main" id="{66DFF11E-D8FB-504B-A561-561E1D9824B9}"/>
              </a:ext>
            </a:extLst>
          </p:cNvPr>
          <p:cNvSpPr/>
          <p:nvPr/>
        </p:nvSpPr>
        <p:spPr>
          <a:xfrm>
            <a:off x="12893040" y="7743035"/>
            <a:ext cx="1638300" cy="362903"/>
          </a:xfrm>
          <a:prstGeom prst="rect">
            <a:avLst/>
          </a:prstGeom>
          <a:solidFill>
            <a:srgbClr val="DFF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705CC-0EBE-86C3-DC32-1573253E729D}"/>
              </a:ext>
            </a:extLst>
          </p:cNvPr>
          <p:cNvSpPr/>
          <p:nvPr/>
        </p:nvSpPr>
        <p:spPr>
          <a:xfrm>
            <a:off x="12893040" y="7743035"/>
            <a:ext cx="1638300" cy="362903"/>
          </a:xfrm>
          <a:prstGeom prst="rect">
            <a:avLst/>
          </a:prstGeom>
          <a:solidFill>
            <a:srgbClr val="DFF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0"/>
          <p:cNvSpPr/>
          <p:nvPr/>
        </p:nvSpPr>
        <p:spPr>
          <a:xfrm>
            <a:off x="719257" y="899608"/>
            <a:ext cx="13191887" cy="836202"/>
          </a:xfrm>
          <a:prstGeom prst="rect">
            <a:avLst/>
          </a:prstGeom>
          <a:noFill/>
          <a:ln/>
        </p:spPr>
        <p:txBody>
          <a:bodyPr wrap="square" lIns="0" tIns="0" rIns="0" bIns="0" rtlCol="0" anchor="t"/>
          <a:lstStyle/>
          <a:p>
            <a:r>
              <a:rPr lang="en-US" sz="4400" b="1" dirty="0">
                <a:solidFill>
                  <a:srgbClr val="006747"/>
                </a:solidFill>
                <a:latin typeface="Noto Serif SC Bold"/>
              </a:rPr>
              <a:t>Real-World Scenario:</a:t>
            </a:r>
          </a:p>
        </p:txBody>
      </p:sp>
      <p:sp>
        <p:nvSpPr>
          <p:cNvPr id="3" name="Text 1"/>
          <p:cNvSpPr/>
          <p:nvPr/>
        </p:nvSpPr>
        <p:spPr>
          <a:xfrm>
            <a:off x="719257" y="2342436"/>
            <a:ext cx="7029926" cy="1314926"/>
          </a:xfrm>
          <a:prstGeom prst="rect">
            <a:avLst/>
          </a:prstGeom>
          <a:noFill/>
          <a:ln/>
        </p:spPr>
        <p:txBody>
          <a:bodyPr wrap="square" lIns="0" tIns="0" rIns="0" bIns="0" rtlCol="0" anchor="t"/>
          <a:lstStyle/>
          <a:p>
            <a:pPr marL="0" indent="0" algn="just">
              <a:lnSpc>
                <a:spcPts val="2550"/>
              </a:lnSpc>
              <a:buNone/>
            </a:pPr>
            <a:r>
              <a:rPr lang="en-US" sz="2000" dirty="0">
                <a:latin typeface="Geist" pitchFamily="34" charset="0"/>
                <a:ea typeface="Geist" pitchFamily="34" charset="-122"/>
                <a:cs typeface="Geist" pitchFamily="34" charset="-120"/>
              </a:rPr>
              <a:t>Imagine you're at a busy airport, eager to check emails before your flight. You see a network called "Free_Airport_WiFi" and connect without a second thought. Unbeknownst to you, this is an "Evil Twin" hotspot set up by an attacker, mimicking the official airport Wi-Fi.</a:t>
            </a:r>
            <a:endParaRPr lang="en-US" sz="2000" dirty="0"/>
          </a:p>
        </p:txBody>
      </p:sp>
      <p:sp>
        <p:nvSpPr>
          <p:cNvPr id="4" name="Text 2"/>
          <p:cNvSpPr/>
          <p:nvPr/>
        </p:nvSpPr>
        <p:spPr>
          <a:xfrm>
            <a:off x="719257" y="4243711"/>
            <a:ext cx="7029926" cy="1314926"/>
          </a:xfrm>
          <a:prstGeom prst="rect">
            <a:avLst/>
          </a:prstGeom>
          <a:noFill/>
          <a:ln/>
        </p:spPr>
        <p:txBody>
          <a:bodyPr wrap="square" lIns="0" tIns="0" rIns="0" bIns="0" rtlCol="0" anchor="t"/>
          <a:lstStyle/>
          <a:p>
            <a:pPr marL="0" indent="0" algn="just">
              <a:lnSpc>
                <a:spcPts val="2550"/>
              </a:lnSpc>
              <a:buNone/>
            </a:pPr>
            <a:r>
              <a:rPr lang="en-US" sz="2000" dirty="0">
                <a:latin typeface="Geist" pitchFamily="34" charset="0"/>
                <a:ea typeface="Geist" pitchFamily="34" charset="-122"/>
                <a:cs typeface="Geist" pitchFamily="34" charset="-120"/>
              </a:rPr>
              <a:t>As you log into your email or online banking, the attacker intercepts your credentials, credit card numbers, and other sensitive information. This single act can lead to identity theft, unauthorized financial transactions, and significant personal data loss.</a:t>
            </a:r>
            <a:endParaRPr lang="en-US" sz="2000" dirty="0"/>
          </a:p>
        </p:txBody>
      </p:sp>
      <p:pic>
        <p:nvPicPr>
          <p:cNvPr id="5" name="Image 0" descr="preencoded.png"/>
          <p:cNvPicPr>
            <a:picLocks noChangeAspect="1"/>
          </p:cNvPicPr>
          <p:nvPr/>
        </p:nvPicPr>
        <p:blipFill>
          <a:blip r:embed="rId3"/>
          <a:stretch>
            <a:fillRect/>
          </a:stretch>
        </p:blipFill>
        <p:spPr>
          <a:xfrm>
            <a:off x="8250554" y="1909128"/>
            <a:ext cx="5660589" cy="56605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00283"/>
            <a:ext cx="11848743" cy="708779"/>
          </a:xfrm>
          <a:prstGeom prst="rect">
            <a:avLst/>
          </a:prstGeom>
          <a:noFill/>
          <a:ln/>
        </p:spPr>
        <p:txBody>
          <a:bodyPr wrap="none" lIns="0" tIns="0" rIns="0" bIns="0" rtlCol="0" anchor="t"/>
          <a:lstStyle/>
          <a:p>
            <a:pPr marL="0" indent="0" algn="l">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Essential Defenses Against MITM Attacks</a:t>
            </a:r>
            <a:endParaRPr lang="en-US" sz="4450" dirty="0"/>
          </a:p>
        </p:txBody>
      </p:sp>
      <p:pic>
        <p:nvPicPr>
          <p:cNvPr id="3" name="Image 0" descr="preencoded.png"/>
          <p:cNvPicPr>
            <a:picLocks noChangeAspect="1"/>
          </p:cNvPicPr>
          <p:nvPr/>
        </p:nvPicPr>
        <p:blipFill>
          <a:blip r:embed="rId3"/>
          <a:stretch>
            <a:fillRect/>
          </a:stretch>
        </p:blipFill>
        <p:spPr>
          <a:xfrm>
            <a:off x="793790" y="2196874"/>
            <a:ext cx="566976" cy="566976"/>
          </a:xfrm>
          <a:prstGeom prst="rect">
            <a:avLst/>
          </a:prstGeom>
        </p:spPr>
      </p:pic>
      <p:sp>
        <p:nvSpPr>
          <p:cNvPr id="4" name="Text 1"/>
          <p:cNvSpPr/>
          <p:nvPr/>
        </p:nvSpPr>
        <p:spPr>
          <a:xfrm>
            <a:off x="1644253" y="233153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Use a VPN</a:t>
            </a:r>
            <a:endParaRPr lang="en-US" sz="2200" dirty="0"/>
          </a:p>
        </p:txBody>
      </p:sp>
      <p:sp>
        <p:nvSpPr>
          <p:cNvPr id="5" name="Text 2"/>
          <p:cNvSpPr/>
          <p:nvPr/>
        </p:nvSpPr>
        <p:spPr>
          <a:xfrm>
            <a:off x="1644253" y="2821952"/>
            <a:ext cx="5529143" cy="1088708"/>
          </a:xfrm>
          <a:prstGeom prst="rect">
            <a:avLst/>
          </a:prstGeom>
          <a:noFill/>
          <a:ln/>
        </p:spPr>
        <p:txBody>
          <a:bodyPr wrap="square" lIns="0" tIns="0" rIns="0" bIns="0" rtlCol="0" anchor="t"/>
          <a:lstStyle/>
          <a:p>
            <a:pPr marL="0" indent="0" algn="just">
              <a:lnSpc>
                <a:spcPts val="2850"/>
              </a:lnSpc>
              <a:buNone/>
            </a:pPr>
            <a:r>
              <a:rPr lang="en-US" sz="1750" dirty="0">
                <a:latin typeface="Geist" pitchFamily="34" charset="0"/>
                <a:ea typeface="Geist" pitchFamily="34" charset="-122"/>
                <a:cs typeface="Geist" pitchFamily="34" charset="-120"/>
              </a:rPr>
              <a:t>Always connect to a Virtual Private Network (VPN) when using public Wi-Fi to encrypt your internet traffic, creating a secure tunnel.</a:t>
            </a:r>
            <a:endParaRPr lang="en-US" sz="1750" dirty="0"/>
          </a:p>
        </p:txBody>
      </p:sp>
      <p:pic>
        <p:nvPicPr>
          <p:cNvPr id="6" name="Image 1" descr="preencoded.png"/>
          <p:cNvPicPr>
            <a:picLocks noChangeAspect="1"/>
          </p:cNvPicPr>
          <p:nvPr/>
        </p:nvPicPr>
        <p:blipFill>
          <a:blip r:embed="rId4"/>
          <a:stretch>
            <a:fillRect/>
          </a:stretch>
        </p:blipFill>
        <p:spPr>
          <a:xfrm>
            <a:off x="7456884" y="2196874"/>
            <a:ext cx="566976" cy="566976"/>
          </a:xfrm>
          <a:prstGeom prst="rect">
            <a:avLst/>
          </a:prstGeom>
        </p:spPr>
      </p:pic>
      <p:sp>
        <p:nvSpPr>
          <p:cNvPr id="7" name="Text 3"/>
          <p:cNvSpPr/>
          <p:nvPr/>
        </p:nvSpPr>
        <p:spPr>
          <a:xfrm>
            <a:off x="8307348" y="233153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Verify HTTPS</a:t>
            </a:r>
            <a:endParaRPr lang="en-US" sz="2200" dirty="0"/>
          </a:p>
        </p:txBody>
      </p:sp>
      <p:sp>
        <p:nvSpPr>
          <p:cNvPr id="8" name="Text 4"/>
          <p:cNvSpPr/>
          <p:nvPr/>
        </p:nvSpPr>
        <p:spPr>
          <a:xfrm>
            <a:off x="8307348" y="2821952"/>
            <a:ext cx="5529263" cy="1088708"/>
          </a:xfrm>
          <a:prstGeom prst="rect">
            <a:avLst/>
          </a:prstGeom>
          <a:noFill/>
          <a:ln/>
        </p:spPr>
        <p:txBody>
          <a:bodyPr wrap="square" lIns="0" tIns="0" rIns="0" bIns="0" rtlCol="0" anchor="t"/>
          <a:lstStyle/>
          <a:p>
            <a:pPr marL="0" indent="0" algn="just">
              <a:lnSpc>
                <a:spcPts val="2850"/>
              </a:lnSpc>
              <a:buNone/>
            </a:pPr>
            <a:r>
              <a:rPr lang="en-US" sz="1750" dirty="0">
                <a:latin typeface="Geist" pitchFamily="34" charset="0"/>
                <a:ea typeface="Geist" pitchFamily="34" charset="-122"/>
                <a:cs typeface="Geist" pitchFamily="34" charset="-120"/>
              </a:rPr>
              <a:t>Ensure websites use HTTPS (Hypertext Transfer Protocol Secure) with a valid SSL certificate, indicated by a padlock icon in your browser.</a:t>
            </a:r>
            <a:endParaRPr lang="en-US" sz="1750" dirty="0"/>
          </a:p>
        </p:txBody>
      </p:sp>
      <p:pic>
        <p:nvPicPr>
          <p:cNvPr id="9" name="Image 2" descr="preencoded.png"/>
          <p:cNvPicPr>
            <a:picLocks noChangeAspect="1"/>
          </p:cNvPicPr>
          <p:nvPr/>
        </p:nvPicPr>
        <p:blipFill>
          <a:blip r:embed="rId5"/>
          <a:stretch>
            <a:fillRect/>
          </a:stretch>
        </p:blipFill>
        <p:spPr>
          <a:xfrm>
            <a:off x="793790" y="4477635"/>
            <a:ext cx="566976" cy="566976"/>
          </a:xfrm>
          <a:prstGeom prst="rect">
            <a:avLst/>
          </a:prstGeom>
        </p:spPr>
      </p:pic>
      <p:sp>
        <p:nvSpPr>
          <p:cNvPr id="10" name="Text 5"/>
          <p:cNvSpPr/>
          <p:nvPr/>
        </p:nvSpPr>
        <p:spPr>
          <a:xfrm>
            <a:off x="1644253" y="4612295"/>
            <a:ext cx="3597116"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Avoid Sensitive Activities</a:t>
            </a:r>
            <a:endParaRPr lang="en-US" sz="2200" dirty="0"/>
          </a:p>
        </p:txBody>
      </p:sp>
      <p:sp>
        <p:nvSpPr>
          <p:cNvPr id="11" name="Text 6"/>
          <p:cNvSpPr/>
          <p:nvPr/>
        </p:nvSpPr>
        <p:spPr>
          <a:xfrm>
            <a:off x="1644253" y="5102713"/>
            <a:ext cx="5529143" cy="1088708"/>
          </a:xfrm>
          <a:prstGeom prst="rect">
            <a:avLst/>
          </a:prstGeom>
          <a:noFill/>
          <a:ln/>
        </p:spPr>
        <p:txBody>
          <a:bodyPr wrap="square" lIns="0" tIns="0" rIns="0" bIns="0" rtlCol="0" anchor="t"/>
          <a:lstStyle/>
          <a:p>
            <a:pPr marL="0" indent="0" algn="just">
              <a:lnSpc>
                <a:spcPts val="2850"/>
              </a:lnSpc>
              <a:buNone/>
            </a:pPr>
            <a:r>
              <a:rPr lang="en-US" sz="1750" dirty="0">
                <a:latin typeface="Geist" pitchFamily="34" charset="0"/>
                <a:ea typeface="Geist" pitchFamily="34" charset="-122"/>
                <a:cs typeface="Geist" pitchFamily="34" charset="-120"/>
              </a:rPr>
              <a:t>Refrain from conducting online banking, shopping, or accessing personal accounts on unsecured public Wi-Fi networks.</a:t>
            </a:r>
            <a:endParaRPr lang="en-US" sz="1750" dirty="0"/>
          </a:p>
        </p:txBody>
      </p:sp>
      <p:pic>
        <p:nvPicPr>
          <p:cNvPr id="12" name="Image 3" descr="preencoded.png"/>
          <p:cNvPicPr>
            <a:picLocks noChangeAspect="1"/>
          </p:cNvPicPr>
          <p:nvPr/>
        </p:nvPicPr>
        <p:blipFill>
          <a:blip r:embed="rId6"/>
          <a:stretch>
            <a:fillRect/>
          </a:stretch>
        </p:blipFill>
        <p:spPr>
          <a:xfrm>
            <a:off x="7456884" y="4477635"/>
            <a:ext cx="566976" cy="566976"/>
          </a:xfrm>
          <a:prstGeom prst="rect">
            <a:avLst/>
          </a:prstGeom>
        </p:spPr>
      </p:pic>
      <p:sp>
        <p:nvSpPr>
          <p:cNvPr id="13" name="Text 7"/>
          <p:cNvSpPr/>
          <p:nvPr/>
        </p:nvSpPr>
        <p:spPr>
          <a:xfrm>
            <a:off x="8307348" y="4612295"/>
            <a:ext cx="3357920"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Keep Software Updated</a:t>
            </a:r>
            <a:endParaRPr lang="en-US" sz="2200" dirty="0"/>
          </a:p>
        </p:txBody>
      </p:sp>
      <p:sp>
        <p:nvSpPr>
          <p:cNvPr id="14" name="Text 8"/>
          <p:cNvSpPr/>
          <p:nvPr/>
        </p:nvSpPr>
        <p:spPr>
          <a:xfrm>
            <a:off x="8307348" y="5102713"/>
            <a:ext cx="5529263" cy="1088708"/>
          </a:xfrm>
          <a:prstGeom prst="rect">
            <a:avLst/>
          </a:prstGeom>
          <a:noFill/>
          <a:ln/>
        </p:spPr>
        <p:txBody>
          <a:bodyPr wrap="square" lIns="0" tIns="0" rIns="0" bIns="0" rtlCol="0" anchor="t"/>
          <a:lstStyle/>
          <a:p>
            <a:pPr marL="0" indent="0" algn="just">
              <a:lnSpc>
                <a:spcPts val="2850"/>
              </a:lnSpc>
              <a:buNone/>
            </a:pPr>
            <a:r>
              <a:rPr lang="en-US" sz="1750" dirty="0">
                <a:latin typeface="Geist" pitchFamily="34" charset="0"/>
                <a:ea typeface="Geist" pitchFamily="34" charset="-122"/>
                <a:cs typeface="Geist" pitchFamily="34" charset="-120"/>
              </a:rPr>
              <a:t>Regularly update your operating system, web browser, and antivirus software to patch known vulnerabilities that attackers could exploit.</a:t>
            </a:r>
            <a:endParaRPr lang="en-US" sz="1750" dirty="0"/>
          </a:p>
        </p:txBody>
      </p:sp>
      <p:sp>
        <p:nvSpPr>
          <p:cNvPr id="16" name="Rectangle 15">
            <a:extLst>
              <a:ext uri="{FF2B5EF4-FFF2-40B4-BE49-F238E27FC236}">
                <a16:creationId xmlns:a16="http://schemas.microsoft.com/office/drawing/2014/main" id="{85EBCF39-4FC4-E5F3-ADE1-7966C962F621}"/>
              </a:ext>
            </a:extLst>
          </p:cNvPr>
          <p:cNvSpPr/>
          <p:nvPr/>
        </p:nvSpPr>
        <p:spPr>
          <a:xfrm>
            <a:off x="12893040" y="7743035"/>
            <a:ext cx="1638300" cy="362903"/>
          </a:xfrm>
          <a:prstGeom prst="rect">
            <a:avLst/>
          </a:prstGeom>
          <a:solidFill>
            <a:srgbClr val="DFF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9EAFB-76B5-9A37-089D-B86C23483B23}"/>
              </a:ext>
            </a:extLst>
          </p:cNvPr>
          <p:cNvSpPr/>
          <p:nvPr/>
        </p:nvSpPr>
        <p:spPr>
          <a:xfrm>
            <a:off x="12893040" y="7743035"/>
            <a:ext cx="1638300" cy="362903"/>
          </a:xfrm>
          <a:prstGeom prst="rect">
            <a:avLst/>
          </a:prstGeom>
          <a:solidFill>
            <a:srgbClr val="DFF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0"/>
          <p:cNvSpPr/>
          <p:nvPr/>
        </p:nvSpPr>
        <p:spPr>
          <a:xfrm>
            <a:off x="582335" y="2695609"/>
            <a:ext cx="8279963" cy="538341"/>
          </a:xfrm>
          <a:prstGeom prst="rect">
            <a:avLst/>
          </a:prstGeom>
          <a:noFill/>
          <a:ln/>
        </p:spPr>
        <p:txBody>
          <a:bodyPr wrap="none" lIns="0" tIns="0" rIns="0" bIns="0" rtlCol="0" anchor="t"/>
          <a:lstStyle/>
          <a:p>
            <a:pPr marL="0" indent="0" algn="l">
              <a:lnSpc>
                <a:spcPts val="4050"/>
              </a:lnSpc>
              <a:buNone/>
            </a:pPr>
            <a:r>
              <a:rPr lang="en-US" sz="4800" b="1" dirty="0">
                <a:solidFill>
                  <a:srgbClr val="006747"/>
                </a:solidFill>
                <a:latin typeface="Noto Serif SC Bold" pitchFamily="34" charset="0"/>
                <a:ea typeface="Noto Serif SC Bold" pitchFamily="34" charset="-122"/>
                <a:cs typeface="Noto Serif SC Bold" pitchFamily="34" charset="-120"/>
              </a:rPr>
              <a:t>Conclusion:</a:t>
            </a:r>
            <a:endParaRPr lang="en-US" sz="4800" dirty="0"/>
          </a:p>
        </p:txBody>
      </p:sp>
      <p:sp>
        <p:nvSpPr>
          <p:cNvPr id="3" name="Text 1"/>
          <p:cNvSpPr/>
          <p:nvPr/>
        </p:nvSpPr>
        <p:spPr>
          <a:xfrm>
            <a:off x="582335" y="3462971"/>
            <a:ext cx="8082163" cy="1064419"/>
          </a:xfrm>
          <a:prstGeom prst="rect">
            <a:avLst/>
          </a:prstGeom>
          <a:noFill/>
          <a:ln/>
        </p:spPr>
        <p:txBody>
          <a:bodyPr wrap="square" lIns="0" tIns="0" rIns="0" bIns="0" rtlCol="0" anchor="t"/>
          <a:lstStyle/>
          <a:p>
            <a:pPr marL="0" indent="0" algn="just">
              <a:lnSpc>
                <a:spcPts val="2050"/>
              </a:lnSpc>
              <a:buNone/>
            </a:pPr>
            <a:r>
              <a:rPr lang="en-US" dirty="0">
                <a:latin typeface="Geist" pitchFamily="34" charset="0"/>
                <a:ea typeface="Geist" pitchFamily="34" charset="-122"/>
                <a:cs typeface="Geist" pitchFamily="34" charset="-120"/>
              </a:rPr>
              <a:t>Man-in-the-Middle attacks remain a significant and evolving threat, especially in the pervasive landscape of public Wi-Fi networks. Their stealthy nature makes them particularly dangerous, as victims are often unaware that their communication is being intercepted or manipulated.</a:t>
            </a:r>
            <a:endParaRPr lang="en-US" dirty="0"/>
          </a:p>
        </p:txBody>
      </p:sp>
      <p:sp>
        <p:nvSpPr>
          <p:cNvPr id="4" name="Text 2"/>
          <p:cNvSpPr/>
          <p:nvPr/>
        </p:nvSpPr>
        <p:spPr>
          <a:xfrm>
            <a:off x="582335" y="4677051"/>
            <a:ext cx="8082163" cy="798314"/>
          </a:xfrm>
          <a:prstGeom prst="rect">
            <a:avLst/>
          </a:prstGeom>
          <a:noFill/>
          <a:ln/>
        </p:spPr>
        <p:txBody>
          <a:bodyPr wrap="square" lIns="0" tIns="0" rIns="0" bIns="0" rtlCol="0" anchor="t"/>
          <a:lstStyle/>
          <a:p>
            <a:pPr marL="0" indent="0" algn="just">
              <a:lnSpc>
                <a:spcPts val="2050"/>
              </a:lnSpc>
              <a:buNone/>
            </a:pPr>
            <a:r>
              <a:rPr lang="en-US" dirty="0">
                <a:latin typeface="Geist" pitchFamily="34" charset="0"/>
                <a:ea typeface="Geist" pitchFamily="34" charset="-122"/>
                <a:cs typeface="Geist" pitchFamily="34" charset="-120"/>
              </a:rPr>
              <a:t>However, with increased awareness and the adoption of fundamental security practices, you can significantly mitigate these risks. Always assume public Wi-Fi is insecure unless explicitly protected by robust encryption like a VPN.</a:t>
            </a:r>
            <a:endParaRPr lang="en-US" dirty="0"/>
          </a:p>
        </p:txBody>
      </p:sp>
      <p:sp>
        <p:nvSpPr>
          <p:cNvPr id="5" name="Text 3"/>
          <p:cNvSpPr/>
          <p:nvPr/>
        </p:nvSpPr>
        <p:spPr>
          <a:xfrm>
            <a:off x="9392185" y="1376720"/>
            <a:ext cx="5494139" cy="311944"/>
          </a:xfrm>
          <a:prstGeom prst="rect">
            <a:avLst/>
          </a:prstGeom>
          <a:noFill/>
          <a:ln/>
        </p:spPr>
        <p:txBody>
          <a:bodyPr wrap="none" lIns="0" tIns="0" rIns="0" bIns="0" rtlCol="0" anchor="t"/>
          <a:lstStyle/>
          <a:p>
            <a:pPr marL="0" indent="0" algn="l">
              <a:lnSpc>
                <a:spcPts val="2450"/>
              </a:lnSpc>
              <a:buNone/>
            </a:pPr>
            <a:r>
              <a:rPr lang="en-US" sz="1950" b="1" dirty="0">
                <a:solidFill>
                  <a:srgbClr val="006747"/>
                </a:solidFill>
                <a:latin typeface="Noto Serif SC Bold" pitchFamily="34" charset="0"/>
                <a:ea typeface="Noto Serif SC Bold" pitchFamily="34" charset="-122"/>
                <a:cs typeface="Noto Serif SC Bold" pitchFamily="34" charset="-120"/>
              </a:rPr>
              <a:t>"In security, awareness is the first defense."</a:t>
            </a:r>
            <a:endParaRPr lang="en-US" sz="1950" dirty="0"/>
          </a:p>
        </p:txBody>
      </p:sp>
      <p:sp>
        <p:nvSpPr>
          <p:cNvPr id="6" name="Shape 4"/>
          <p:cNvSpPr/>
          <p:nvPr/>
        </p:nvSpPr>
        <p:spPr>
          <a:xfrm>
            <a:off x="9142630" y="1376720"/>
            <a:ext cx="22860" cy="311944"/>
          </a:xfrm>
          <a:prstGeom prst="rect">
            <a:avLst/>
          </a:prstGeom>
          <a:solidFill>
            <a:srgbClr val="006747"/>
          </a:solidFill>
          <a:ln/>
        </p:spPr>
        <p:txBody>
          <a:bodyPr/>
          <a:lstStyle/>
          <a:p>
            <a:endParaRPr lang="en-US"/>
          </a:p>
        </p:txBody>
      </p:sp>
      <p:pic>
        <p:nvPicPr>
          <p:cNvPr id="7" name="Image 0" descr="preencoded.png"/>
          <p:cNvPicPr>
            <a:picLocks noChangeAspect="1"/>
          </p:cNvPicPr>
          <p:nvPr/>
        </p:nvPicPr>
        <p:blipFill>
          <a:blip r:embed="rId3"/>
          <a:stretch>
            <a:fillRect/>
          </a:stretch>
        </p:blipFill>
        <p:spPr>
          <a:xfrm>
            <a:off x="9142630" y="1875830"/>
            <a:ext cx="4771863" cy="47718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69</TotalTime>
  <Words>602</Words>
  <Application>Microsoft Office PowerPoint</Application>
  <PresentationFormat>Custom</PresentationFormat>
  <Paragraphs>45</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Noto Serif SC Bold</vt:lpstr>
      <vt:lpstr>Geist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Nazibur Rahman</cp:lastModifiedBy>
  <cp:revision>10</cp:revision>
  <dcterms:created xsi:type="dcterms:W3CDTF">2025-07-12T15:55:05Z</dcterms:created>
  <dcterms:modified xsi:type="dcterms:W3CDTF">2025-07-19T17:34:10Z</dcterms:modified>
</cp:coreProperties>
</file>